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9" r:id="rId2"/>
    <p:sldId id="338" r:id="rId3"/>
    <p:sldId id="318" r:id="rId4"/>
    <p:sldId id="335" r:id="rId5"/>
    <p:sldId id="339" r:id="rId6"/>
    <p:sldId id="337" r:id="rId7"/>
    <p:sldId id="317" r:id="rId8"/>
    <p:sldId id="322" r:id="rId9"/>
  </p:sldIdLst>
  <p:sldSz cx="12192000" cy="6858000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CD86"/>
    <a:srgbClr val="005D9B"/>
    <a:srgbClr val="AF8C4B"/>
    <a:srgbClr val="70252C"/>
    <a:srgbClr val="E6E6E6"/>
    <a:srgbClr val="CEB46D"/>
    <a:srgbClr val="C1A45F"/>
    <a:srgbClr val="6B25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9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908B6D-81EF-4D99-96ED-8F39F5B4E1AE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777B85-EF9C-44C2-8558-67D255C1B4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6826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5B5133-88BE-455A-895A-F8E1CAD683C1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188" y="3271838"/>
            <a:ext cx="7942262" cy="267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92FD5D-98CA-446F-87F6-DF9B10F27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656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3E76698-166F-461B-A59E-BBB4E48CC8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9894892-ECAE-42C7-BCFC-BF557E0C8F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D86C727-F8BE-4A8F-B712-C60F94D9C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0B384-3352-4083-9335-8E7F8E6CB22B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CA4CCB9-B8AA-4711-B50A-275DC65A0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8C5DAEB-88EC-44E9-B0B2-5CFB43F72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B56F3-230D-4CB2-B992-33E831E38E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133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B5A5632-4E67-4E27-9F9A-D6AA0AB3C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F077C6EF-62B2-44F4-90F5-0B4B8D2768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26A1D50-1AA8-41B8-8625-45D66C479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0B384-3352-4083-9335-8E7F8E6CB22B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DE3FDE3-5245-4038-881F-09F81A2C8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EE54986-1DEF-4663-84F6-EA2BAA404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B56F3-230D-4CB2-B992-33E831E38E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339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856BA058-5B4E-4DD2-93F6-D9BF80FF8F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BB6DD4C-2A92-44C9-906C-04EB54A574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63F2565-8F0E-496C-B5FD-6BDCB00A8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0B384-3352-4083-9335-8E7F8E6CB22B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7D3D32A-382F-4EC8-8895-C52244079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FE4AD41-7B8A-4073-9FC2-14199316D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B56F3-230D-4CB2-B992-33E831E38E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698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BFB95C6-DFF8-45E2-83DD-780DF2E2B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7092916-C717-4D47-86DC-F3A2DC3EE8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6BF80FC-B68D-44F8-91DD-62C9AF0D6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0B384-3352-4083-9335-8E7F8E6CB22B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E3A2E28-D592-4B7C-B77E-CE8C2407D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9FC97A5-12F5-4E66-8241-000390CBA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B56F3-230D-4CB2-B992-33E831E38E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055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94DFC1E-940E-48AB-A371-1A4C9B5C1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56725E4-F9EE-41CE-8C56-D1171C3641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7941D28-B29A-4267-BB67-B8C170A37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0B384-3352-4083-9335-8E7F8E6CB22B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D097E7B-937B-4502-BBAD-9A9745B6F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5B3AC72-926F-482F-983A-2C5CED1E1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B56F3-230D-4CB2-B992-33E831E38E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109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F5A0A22-19A1-49DF-B314-2C501CD3C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8CC7152-4DE4-492D-AF54-74F94AE352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FB5D91B-0079-4AAD-A37F-5B8999ECB8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5BD703A-AE4A-49E5-AC2C-6210FE0A4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0B384-3352-4083-9335-8E7F8E6CB22B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DDEB8FE-23BD-4B32-B261-C9D4E7915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CDC8B72-CD39-4F48-94AD-2E4BB24FE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B56F3-230D-4CB2-B992-33E831E38E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756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4CE2B8-A462-4C77-B905-55B7CBF6F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7CC6BA0-0A51-4357-B621-9194FF07E5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996DDB8-A22A-4C96-916B-A5AEB1B406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DD6D44DE-D051-4502-B635-F705BCC17C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D8D4A6E9-9F08-426B-997B-98DFF1C144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3BE88C02-B8C0-47C1-8F6A-55BAEF942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0B384-3352-4083-9335-8E7F8E6CB22B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4679C559-B935-43FC-AE17-7ACE519E3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1CD43337-2E6C-4A1F-98CD-2CEFC9EA1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B56F3-230D-4CB2-B992-33E831E38E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596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81E936-E4D9-4E4D-ADE7-F39D13268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231F84FA-1D93-4F32-830B-B851D26DB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0B384-3352-4083-9335-8E7F8E6CB22B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ABC7CA81-A9CE-4B2E-B2CD-379A209B1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407A4359-77A6-412C-A42C-3F51E7804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B56F3-230D-4CB2-B992-33E831E38E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304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CE589994-EEB8-45D1-97F7-9D959A1EA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0B384-3352-4083-9335-8E7F8E6CB22B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54F9C240-494E-4180-9F23-7B686FB9A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25619552-9072-4A5A-A343-9F851375F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B56F3-230D-4CB2-B992-33E831E38E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878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002EC73-6321-41CB-8917-DCCEF5FD6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2C611AF-5A31-49B6-BCD3-3F1CBE2B3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C756F70-2B6D-445D-8F7E-FCC6583DF9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C716149-F811-499B-87F6-072A0A812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0B384-3352-4083-9335-8E7F8E6CB22B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312CBFB-AC00-4272-A305-4EF0B1763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68DBE7A-67A4-49BA-AECA-CAC8A3B32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B56F3-230D-4CB2-B992-33E831E38E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356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17E7B3B-4560-47AF-AB4B-5B1FBD10F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A1E632F6-5193-4315-9121-7FF26CCDC5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251B014-1697-4FB7-A41D-E42CBB3043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3F8EF33-288F-43F6-A476-45F7B5B02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0B384-3352-4083-9335-8E7F8E6CB22B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7B5659E-D2C4-42BB-B4AA-79F8CCD9C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B7CA453-3F8E-48E9-B8C8-2E333CF61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B56F3-230D-4CB2-B992-33E831E38E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94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452CDC0-B6AA-448A-8D9E-0AD0DAC67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240EACB-26D8-4C43-9155-84ACEAB167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53B0D4D-7C0B-4686-B7CC-D396F337D4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0B384-3352-4083-9335-8E7F8E6CB22B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4A07E3E-6E61-47D5-9A17-976FCB73BE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A73D795-DA8B-4C42-A1CE-F934FF5D05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B56F3-230D-4CB2-B992-33E831E38E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64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8.png"/><Relationship Id="rId4" Type="http://schemas.openxmlformats.org/officeDocument/2006/relationships/image" Target="../media/image7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2">
            <a:extLst>
              <a:ext uri="{FF2B5EF4-FFF2-40B4-BE49-F238E27FC236}">
                <a16:creationId xmlns:a16="http://schemas.microsoft.com/office/drawing/2014/main" xmlns="" id="{0E030451-2D41-4F61-AF77-00C0F8C1D70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6731" y="6048375"/>
            <a:ext cx="6096007" cy="809626"/>
          </a:xfrm>
          <a:prstGeom prst="rect">
            <a:avLst/>
          </a:prstGeom>
        </p:spPr>
      </p:pic>
      <p:pic>
        <p:nvPicPr>
          <p:cNvPr id="9" name="object 2">
            <a:extLst>
              <a:ext uri="{FF2B5EF4-FFF2-40B4-BE49-F238E27FC236}">
                <a16:creationId xmlns:a16="http://schemas.microsoft.com/office/drawing/2014/main" xmlns="" id="{7416F264-8FF2-461E-9A37-BCD74EBDFCDC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92176" y="0"/>
            <a:ext cx="11299824" cy="6858000"/>
          </a:xfrm>
          <a:prstGeom prst="rect">
            <a:avLst/>
          </a:prstGeom>
        </p:spPr>
      </p:pic>
      <p:pic>
        <p:nvPicPr>
          <p:cNvPr id="10" name="object 2">
            <a:extLst>
              <a:ext uri="{FF2B5EF4-FFF2-40B4-BE49-F238E27FC236}">
                <a16:creationId xmlns:a16="http://schemas.microsoft.com/office/drawing/2014/main" xmlns="" id="{1B2B1653-7EA0-47C2-80C2-0E18B6B2A46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 flipH="1">
            <a:off x="6090856" y="6048374"/>
            <a:ext cx="6096007" cy="80962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F1ED91-94DE-4F1D-9BC9-BA09A29BE7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1272" y="133851"/>
            <a:ext cx="6549219" cy="809627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Заседание муниципального общественного совета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развитию образования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Октябрьском районе</a:t>
            </a:r>
            <a:endParaRPr lang="ru-RU" sz="1800" dirty="0">
              <a:solidFill>
                <a:schemeClr val="accent2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89D92818-0A4B-4D80-A445-A294897AB36B}"/>
              </a:ext>
            </a:extLst>
          </p:cNvPr>
          <p:cNvSpPr txBox="1">
            <a:spLocks/>
          </p:cNvSpPr>
          <p:nvPr/>
        </p:nvSpPr>
        <p:spPr>
          <a:xfrm>
            <a:off x="6334298" y="4826183"/>
            <a:ext cx="5577841" cy="9395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Пожарницкая Наталья Анатольевна, </a:t>
            </a:r>
            <a:endParaRPr lang="ru-RU" sz="16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директор Муниципального казенного учреждения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«Центр развития образования Октябрьского района»</a:t>
            </a:r>
          </a:p>
        </p:txBody>
      </p:sp>
      <p:pic>
        <p:nvPicPr>
          <p:cNvPr id="20" name="Рисунок 19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1A6434EA-04CC-45BC-B57C-CD4CA67202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55" y="213674"/>
            <a:ext cx="4477667" cy="4886634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2215841" y="2716213"/>
            <a:ext cx="2075935" cy="194413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xmlns="" id="{40F1ED91-94DE-4F1D-9BC9-BA09A29BE763}"/>
              </a:ext>
            </a:extLst>
          </p:cNvPr>
          <p:cNvSpPr txBox="1">
            <a:spLocks/>
          </p:cNvSpPr>
          <p:nvPr/>
        </p:nvSpPr>
        <p:spPr>
          <a:xfrm>
            <a:off x="4008162" y="3733931"/>
            <a:ext cx="8921310" cy="8096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b="1" dirty="0">
              <a:solidFill>
                <a:srgbClr val="005D9B"/>
              </a:solidFill>
              <a:latin typeface="Trebuchet MS" panose="020B0603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743" y="2491220"/>
            <a:ext cx="2658874" cy="242991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693526" y="2101225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Апробация и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внедрение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общеобразовательных организаций Октябрьского района в федеральный проект </a:t>
            </a:r>
            <a:endParaRPr lang="ru-RU" sz="28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ctr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Школа Минпросвещения России»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6527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4" descr="Изображение выглядит как прямоугольный&#10;&#10;Автоматически созданное описание">
            <a:extLst>
              <a:ext uri="{FF2B5EF4-FFF2-40B4-BE49-F238E27FC236}">
                <a16:creationId xmlns:a16="http://schemas.microsoft.com/office/drawing/2014/main" xmlns="" id="{885E97A5-BD90-58EC-5C8F-08C8C255F7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46"/>
            <a:ext cx="12192000" cy="870858"/>
          </a:xfrm>
        </p:spPr>
      </p:pic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2B4CEA81-303F-51A2-3472-FA96BA3688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2419" y="11653"/>
            <a:ext cx="1984385" cy="2165629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89E2717B-5241-914C-6D16-6C52A1B15AC0}"/>
              </a:ext>
            </a:extLst>
          </p:cNvPr>
          <p:cNvSpPr txBox="1">
            <a:spLocks/>
          </p:cNvSpPr>
          <p:nvPr/>
        </p:nvSpPr>
        <p:spPr>
          <a:xfrm>
            <a:off x="281395" y="692331"/>
            <a:ext cx="9548268" cy="7228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prstClr val="white"/>
                </a:solidFill>
                <a:latin typeface="Trebuchet MS" panose="020B0603020202020204" pitchFamily="34" charset="0"/>
              </a:rPr>
              <a:t>МЕТОДИЧЕСКОЕ СОПРОВОЖДЕНИЕ ПРОЕКТА</a:t>
            </a: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xmlns="" id="{F928AE58-23DB-8B90-D197-A54900746B75}"/>
              </a:ext>
            </a:extLst>
          </p:cNvPr>
          <p:cNvSpPr/>
          <p:nvPr/>
        </p:nvSpPr>
        <p:spPr>
          <a:xfrm>
            <a:off x="10919871" y="1306424"/>
            <a:ext cx="894177" cy="87085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7" name="Picture 2" descr="Z:\Пригласительные, открытки, логотипы\Логотипы\Разное\Безимени-1.tif">
            <a:extLst>
              <a:ext uri="{FF2B5EF4-FFF2-40B4-BE49-F238E27FC236}">
                <a16:creationId xmlns:a16="http://schemas.microsoft.com/office/drawing/2014/main" xmlns="" id="{665990EB-128A-A171-A738-BBC4487B1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87163" y="1459806"/>
            <a:ext cx="712900" cy="717476"/>
          </a:xfrm>
          <a:prstGeom prst="rect">
            <a:avLst/>
          </a:prstGeom>
          <a:noFill/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7163" y="1024661"/>
            <a:ext cx="1293925" cy="122969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" y="1094467"/>
            <a:ext cx="10439372" cy="5613904"/>
          </a:xfrm>
          <a:prstGeom prst="rect">
            <a:avLst/>
          </a:prstGeom>
        </p:spPr>
      </p:pic>
      <p:pic>
        <p:nvPicPr>
          <p:cNvPr id="2050" name="Picture 2" descr="https://sun9-87.userapi.com/impg/RIayGYMXtRWHO0nDUV9mUw92FVaIrpHkTAobbg/dwaePEbjlBk.jpg?size=1009x657&amp;quality=96&amp;sign=33dbad66f8f18a1e942f74ca4eb8d480&amp;c_uniq_tag=BHWPPCnCeMqRvYvXO8KKoQOX8VD-p5WZvaxxUqbRJLM&amp;type=albu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9430930" y="5793971"/>
            <a:ext cx="1829556" cy="106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9045" y="160965"/>
            <a:ext cx="10037941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3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«Школа Минпросвещения России» - системообразующий механизм</a:t>
            </a:r>
          </a:p>
          <a:p>
            <a:r>
              <a:rPr lang="ru-RU" sz="23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23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охранения и укрепления образовательного суверенитета страны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498141" y="6408873"/>
            <a:ext cx="5195718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3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Школа Минпросвещения России»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76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прямоугольный&#10;&#10;Автоматически созданное описание">
            <a:extLst>
              <a:ext uri="{FF2B5EF4-FFF2-40B4-BE49-F238E27FC236}">
                <a16:creationId xmlns:a16="http://schemas.microsoft.com/office/drawing/2014/main" xmlns="" id="{D749A45E-4128-4C09-B161-095E5E3AF8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5513"/>
            <a:ext cx="12083845" cy="1085419"/>
          </a:xfrm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xmlns="" id="{6497948B-4829-4741-9BA2-C3BD2E589136}"/>
              </a:ext>
            </a:extLst>
          </p:cNvPr>
          <p:cNvSpPr txBox="1">
            <a:spLocks/>
          </p:cNvSpPr>
          <p:nvPr/>
        </p:nvSpPr>
        <p:spPr>
          <a:xfrm>
            <a:off x="210411" y="2114828"/>
            <a:ext cx="5084796" cy="4516002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sz="18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sz="18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sz="18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sz="1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sz="18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sz="1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sz="18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sz="1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sz="18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sz="1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sz="18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sz="1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sz="18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sz="1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sz="1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71D603F6-132F-4A62-AEF1-90F8D311AB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306" y="223610"/>
            <a:ext cx="1984385" cy="2165629"/>
          </a:xfrm>
          <a:prstGeom prst="rect">
            <a:avLst/>
          </a:prstGeom>
        </p:spPr>
      </p:pic>
      <p:sp>
        <p:nvSpPr>
          <p:cNvPr id="24" name="Заголовок 1">
            <a:extLst>
              <a:ext uri="{FF2B5EF4-FFF2-40B4-BE49-F238E27FC236}">
                <a16:creationId xmlns:a16="http://schemas.microsoft.com/office/drawing/2014/main" xmlns="" id="{2B317DA0-CB59-427C-8467-91C575CFC726}"/>
              </a:ext>
            </a:extLst>
          </p:cNvPr>
          <p:cNvSpPr txBox="1">
            <a:spLocks/>
          </p:cNvSpPr>
          <p:nvPr/>
        </p:nvSpPr>
        <p:spPr>
          <a:xfrm>
            <a:off x="87644" y="573579"/>
            <a:ext cx="10895854" cy="8747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НОРМАТИВНОЕ СОПРОВОЖДЕНИЕ ФЕДЕРАЛЬНОГО ПРОЕКТА </a:t>
            </a:r>
          </a:p>
          <a:p>
            <a:pPr algn="l"/>
            <a:r>
              <a:rPr lang="ru-RU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«ШКОЛА МИНПРОСВЕЩЕНИЯ РОССИИ»</a:t>
            </a:r>
          </a:p>
        </p:txBody>
      </p:sp>
      <p:sp>
        <p:nvSpPr>
          <p:cNvPr id="2" name="Овал 1"/>
          <p:cNvSpPr/>
          <p:nvPr/>
        </p:nvSpPr>
        <p:spPr>
          <a:xfrm>
            <a:off x="10923372" y="1334039"/>
            <a:ext cx="856735" cy="88321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6497948B-4829-4741-9BA2-C3BD2E589136}"/>
              </a:ext>
            </a:extLst>
          </p:cNvPr>
          <p:cNvSpPr txBox="1">
            <a:spLocks/>
          </p:cNvSpPr>
          <p:nvPr/>
        </p:nvSpPr>
        <p:spPr>
          <a:xfrm>
            <a:off x="6519333" y="4848773"/>
            <a:ext cx="5260774" cy="16198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270510" algn="just">
              <a:lnSpc>
                <a:spcPct val="100000"/>
              </a:lnSpc>
              <a:tabLst>
                <a:tab pos="270510" algn="l"/>
              </a:tabLst>
            </a:pPr>
            <a:endParaRPr lang="ru-RU" sz="1800" dirty="0" smtClean="0">
              <a:solidFill>
                <a:srgbClr val="4472C4">
                  <a:lumMod val="75000"/>
                </a:srgbClr>
              </a:solidFill>
              <a:latin typeface="Trebuchet MS" panose="020B0603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920" y="1160796"/>
            <a:ext cx="1293925" cy="12296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0411" y="1655142"/>
            <a:ext cx="5084796" cy="40011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Федеральный уровень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0503" y="2114828"/>
            <a:ext cx="5334714" cy="449353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Приказ Департамента образования и науки Ханты-Мансийского автономного округа – Югры от 19.12.2022 №10-П-2909 «Об утверждении региональной «дорожной карты» по сопровождению образовательных учреждений, участвующих в апробации и внедрении 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проекта «Школа Минпросвещения России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Приказ Департамента образования и науки Ханты-Мансийского автономного округа – Югры от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22.02.2023 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№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10-П-421 «О внесении изменений в приказ 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Департамента образования и науки Ханты-Мансийского автономного округа – Югры от 19.12.2022 №10-П-2909 «Об утверждении региональной «дорожной карты» по сопровождению образовательных учреждений, участвующих в апробации и внедрении проекта «Школа Минпросвещения России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» на территории Ханты-Мансийского автономного округа – Югры в 2022/2023 учебном году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Приказ Управления образования администрации Октябрьского района от 25.09.2023 №788-од «Об утверждении плана мероприятий «Дорожная карта» по внедрению проекта «Школа Минпросвещения России» в общеобразовательных организациях Октябрьского района на 2023/2024 учебный год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88814" y="1668100"/>
            <a:ext cx="5301105" cy="40011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Региональный и муниципальный уровни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3976" y="2159462"/>
            <a:ext cx="4937665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Концепция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проекта «Школа Минпросвещения России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», утвержденная коллегией Министерства просвещения Российской Федерации, протокол от 08.04.2022 №ПК-1внс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Типовая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программа развития общеобразовательной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организации - участника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проекта «Школа Минпросвещения России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», ФГБНУ «Институт управления образованием Российской академии образования», Москва, 2022</a:t>
            </a: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Методические рекомендации по реализации проекта «Школа Минпросвещения России», ФГБНУ «Институт управления образованием Российской академии образования», Москва, 2022</a:t>
            </a: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Проект «Школа Минпросвещения России» - системообразующий механизм сохранения и укрепления образовательного суверенитета страны,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задачи на 2023 год, ФГБНУ «Институт стратегии развития образования Российской академии образования», Москва, 2023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91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4" descr="Изображение выглядит как прямоугольный&#10;&#10;Автоматически созданное описание">
            <a:extLst>
              <a:ext uri="{FF2B5EF4-FFF2-40B4-BE49-F238E27FC236}">
                <a16:creationId xmlns:a16="http://schemas.microsoft.com/office/drawing/2014/main" xmlns="" id="{885E97A5-BD90-58EC-5C8F-08C8C255F7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99"/>
            <a:ext cx="12192000" cy="934701"/>
          </a:xfr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89E2717B-5241-914C-6D16-6C52A1B15AC0}"/>
              </a:ext>
            </a:extLst>
          </p:cNvPr>
          <p:cNvSpPr txBox="1">
            <a:spLocks/>
          </p:cNvSpPr>
          <p:nvPr/>
        </p:nvSpPr>
        <p:spPr>
          <a:xfrm>
            <a:off x="281395" y="692331"/>
            <a:ext cx="9548268" cy="72281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dirty="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xmlns="" id="{0AA33902-83EE-43E5-81E4-9CE281CFF68B}"/>
              </a:ext>
            </a:extLst>
          </p:cNvPr>
          <p:cNvSpPr txBox="1">
            <a:spLocks/>
          </p:cNvSpPr>
          <p:nvPr/>
        </p:nvSpPr>
        <p:spPr>
          <a:xfrm>
            <a:off x="177799" y="377917"/>
            <a:ext cx="11514667" cy="85652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b="1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b="1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23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ИТОГИ САМОДИАГНОСТИКИ ШКОЛ ОКТЯБРЬСКОГО РАЙОНА </a:t>
            </a:r>
          </a:p>
          <a:p>
            <a:pPr algn="l"/>
            <a:r>
              <a:rPr lang="ru-RU" sz="23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РАМКАХ ПРОЕКТА «ШКОЛА МИНПРОСВЕЩЕНИЯ РОССИИ»</a:t>
            </a:r>
            <a:endParaRPr lang="ru-RU" sz="2300" dirty="0" smtClean="0">
              <a:latin typeface="Arial" panose="020B0604020202020204" pitchFamily="34" charset="0"/>
            </a:endParaRPr>
          </a:p>
          <a:p>
            <a:pPr algn="l"/>
            <a:endParaRPr lang="ru-RU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511555"/>
              </p:ext>
            </p:extLst>
          </p:nvPr>
        </p:nvGraphicFramePr>
        <p:xfrm>
          <a:off x="117311" y="1105593"/>
          <a:ext cx="11969395" cy="5634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611"/>
                <a:gridCol w="2627745"/>
                <a:gridCol w="1009645"/>
                <a:gridCol w="934149"/>
                <a:gridCol w="1025083"/>
                <a:gridCol w="1521091"/>
                <a:gridCol w="942414"/>
                <a:gridCol w="1165619"/>
                <a:gridCol w="934148"/>
                <a:gridCol w="1421890"/>
              </a:tblGrid>
              <a:tr h="312450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  <a:endParaRPr lang="ru-RU" sz="9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организации/</a:t>
                      </a:r>
                    </a:p>
                    <a:p>
                      <a:pPr algn="ctr"/>
                      <a:r>
                        <a:rPr lang="ru-RU" sz="9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направления</a:t>
                      </a:r>
                      <a:endParaRPr lang="ru-RU" sz="9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Знание</a:t>
                      </a:r>
                      <a:endParaRPr lang="ru-RU" sz="9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Воспитание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Творчество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Профориентация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Здоровье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Учитель,</a:t>
                      </a:r>
                    </a:p>
                    <a:p>
                      <a:pPr algn="ctr"/>
                      <a:r>
                        <a:rPr lang="ru-RU" sz="9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школ.</a:t>
                      </a:r>
                      <a:r>
                        <a:rPr lang="ru-RU" sz="9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команды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Школьный</a:t>
                      </a:r>
                    </a:p>
                    <a:p>
                      <a:pPr algn="ctr"/>
                      <a:r>
                        <a:rPr lang="ru-RU" sz="9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климат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Образовательная</a:t>
                      </a:r>
                    </a:p>
                    <a:p>
                      <a:pPr algn="ctr"/>
                      <a:r>
                        <a:rPr lang="ru-RU" sz="9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среда, условия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88415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ru-RU" sz="9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МБОУ</a:t>
                      </a:r>
                      <a:r>
                        <a:rPr lang="ru-RU" sz="9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«Андринская СОШ»</a:t>
                      </a:r>
                      <a:endParaRPr lang="ru-RU" sz="9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88415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lang="ru-RU" sz="9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D7D31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МБОУ «Большеатлымская СОШ»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88415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endParaRPr lang="ru-RU" sz="9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D7D31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МБОУ «Большелеушинская СОШ»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D7D31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88415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  <a:endParaRPr lang="ru-RU" sz="9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D7D31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МБОУ «Каменная СОШ»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D7D31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88415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  <a:endParaRPr lang="ru-RU" sz="9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D7D31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МБОУ «Карымкарская СОШ»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D7D31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88415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</a:t>
                      </a:r>
                      <a:endParaRPr lang="ru-RU" sz="9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D7D31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МБОУ «Комсомольская ООШ»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D7D31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88415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</a:t>
                      </a:r>
                      <a:endParaRPr lang="ru-RU" sz="9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D7D31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МБОУ «Малоатлымская СОШ»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D7D31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88415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</a:t>
                      </a:r>
                      <a:endParaRPr lang="ru-RU" sz="9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D7D31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МБОУ «Нижненарыкарская СОШ»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88415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</a:t>
                      </a:r>
                      <a:endParaRPr lang="ru-RU" sz="9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D7D31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МБОУ «Октябрьская СОШ»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88415"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</a:t>
                      </a:r>
                      <a:endParaRPr lang="ru-RU" sz="9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МБОУ «Перегребинская СОШ»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ru-RU" sz="105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05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05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05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05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05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05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05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88415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</a:t>
                      </a:r>
                      <a:endParaRPr lang="ru-RU" sz="9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D7D31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МБОУ «Приобская НОШ»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88415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</a:t>
                      </a:r>
                      <a:endParaRPr lang="ru-RU" sz="9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D7D31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МБОУ «Приобская СОШ»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88415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</a:t>
                      </a:r>
                      <a:endParaRPr lang="ru-RU" sz="9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D7D31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МБОУ «Сергинская СОШ им. Н.И. Сирина»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88415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</a:t>
                      </a:r>
                      <a:endParaRPr lang="ru-RU" sz="9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D7D31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МБОУ «Талинская СОШ»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88415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</a:t>
                      </a:r>
                      <a:endParaRPr lang="ru-RU" sz="9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D7D31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МБОУ «Унъюганская СОШ №1»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12450"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</a:t>
                      </a:r>
                      <a:endParaRPr lang="ru-RU" sz="9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D7D31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МБОУ «Унъюганская СОШ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D7D31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им. Альшевского М.И.»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ru-RU" sz="105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105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105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RU" sz="105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105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05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05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05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88415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</a:t>
                      </a:r>
                      <a:endParaRPr lang="ru-RU" sz="9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D7D31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МБОУ «Чемашинская ООШ»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88415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</a:t>
                      </a:r>
                      <a:endParaRPr lang="ru-RU" sz="9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D7D31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МБОУ «Шеркальская СОШ»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0060" y="-91600"/>
            <a:ext cx="1293925" cy="1229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64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4" descr="Изображение выглядит как прямоугольный&#10;&#10;Автоматически созданное описание">
            <a:extLst>
              <a:ext uri="{FF2B5EF4-FFF2-40B4-BE49-F238E27FC236}">
                <a16:creationId xmlns:a16="http://schemas.microsoft.com/office/drawing/2014/main" xmlns="" id="{885E97A5-BD90-58EC-5C8F-08C8C255F7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99"/>
            <a:ext cx="12192000" cy="934701"/>
          </a:xfr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89E2717B-5241-914C-6D16-6C52A1B15AC0}"/>
              </a:ext>
            </a:extLst>
          </p:cNvPr>
          <p:cNvSpPr txBox="1">
            <a:spLocks/>
          </p:cNvSpPr>
          <p:nvPr/>
        </p:nvSpPr>
        <p:spPr>
          <a:xfrm>
            <a:off x="281395" y="692331"/>
            <a:ext cx="9548268" cy="72281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dirty="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xmlns="" id="{0AA33902-83EE-43E5-81E4-9CE281CFF68B}"/>
              </a:ext>
            </a:extLst>
          </p:cNvPr>
          <p:cNvSpPr txBox="1">
            <a:spLocks/>
          </p:cNvSpPr>
          <p:nvPr/>
        </p:nvSpPr>
        <p:spPr>
          <a:xfrm>
            <a:off x="177799" y="377917"/>
            <a:ext cx="11514667" cy="85652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b="1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b="1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23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САМОДИАГНОСТИКИ ШКОЛ ОКТЯБРЬСКОГО РАЙОНА </a:t>
            </a:r>
          </a:p>
          <a:p>
            <a:pPr algn="l"/>
            <a:r>
              <a:rPr lang="ru-RU" sz="23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РАМКАХ ПРОЕКТ</a:t>
            </a:r>
            <a:r>
              <a:rPr lang="ru-RU" sz="23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23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«ШКОЛА МИНПРОСВЕЩЕНИЯ РОССИИ»</a:t>
            </a:r>
            <a:endParaRPr lang="ru-RU" sz="2300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l"/>
            <a:endParaRPr lang="ru-RU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3619982"/>
              </p:ext>
            </p:extLst>
          </p:nvPr>
        </p:nvGraphicFramePr>
        <p:xfrm>
          <a:off x="177799" y="1084328"/>
          <a:ext cx="11969395" cy="5592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611"/>
                <a:gridCol w="2627745"/>
                <a:gridCol w="2968877"/>
                <a:gridCol w="5985162"/>
              </a:tblGrid>
              <a:tr h="312450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  <a:endParaRPr lang="ru-RU" sz="9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ОРГАНИЗАЦИИ/</a:t>
                      </a:r>
                    </a:p>
                    <a:p>
                      <a:pPr algn="ctr"/>
                      <a:r>
                        <a:rPr lang="ru-RU" sz="9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НАПРАВЛЕНИЯ</a:t>
                      </a:r>
                      <a:endParaRPr lang="ru-RU" sz="9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ИТОГОВЫЙ БАЛ ПО РЕЗУЛЬТАТАМ</a:t>
                      </a:r>
                    </a:p>
                    <a:p>
                      <a:pPr algn="ctr"/>
                      <a:r>
                        <a:rPr lang="ru-RU" sz="9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САМОДИАГНОСТИКИ</a:t>
                      </a:r>
                      <a:endParaRPr lang="ru-RU" sz="9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УРОВЕНИ:</a:t>
                      </a:r>
                      <a:r>
                        <a:rPr lang="ru-RU" sz="12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ПОЛНЫЙ – 0,6; СРЕДНИЙ – 72%; БАЗОВЫЙ – 22%</a:t>
                      </a:r>
                      <a:endParaRPr lang="ru-RU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88415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ru-RU" sz="9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МБОУ</a:t>
                      </a:r>
                      <a:r>
                        <a:rPr lang="ru-RU" sz="9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«Андринская СОШ»</a:t>
                      </a:r>
                      <a:endParaRPr lang="ru-RU" sz="9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СРЕДНИЙ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9785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lang="ru-RU" sz="9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D7D31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МБОУ «Большеатлымская СОШ»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БАЗОВЫЙ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88415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endParaRPr lang="ru-RU" sz="9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D7D31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МБОУ «Большелеушинская СОШ»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D7D31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СРЕДНИЙ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88415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  <a:endParaRPr lang="ru-RU" sz="9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D7D31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МБОУ «Каменная СОШ»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D7D31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СРЕДНИЙ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88415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  <a:endParaRPr lang="ru-RU" sz="9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D7D31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МБОУ «Карымкарская СОШ»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D7D31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СРЕДНИЙ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88415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</a:t>
                      </a:r>
                      <a:endParaRPr lang="ru-RU" sz="9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D7D31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МБОУ «Комсомольская ООШ»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D7D31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БАЗОВЫЙ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88415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</a:t>
                      </a:r>
                      <a:endParaRPr lang="ru-RU" sz="9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D7D31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МБОУ «Малоатлымская СОШ»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D7D31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ПОЛНЫЙ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88415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</a:t>
                      </a:r>
                      <a:endParaRPr lang="ru-RU" sz="9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D7D31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МБОУ «Нижненарыкарская СОШ»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БАЗОВЫЙ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88415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</a:t>
                      </a:r>
                      <a:endParaRPr lang="ru-RU" sz="9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D7D31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МБОУ «Октябрьская СОШ»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СРЕДНИЙ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88415"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</a:t>
                      </a:r>
                      <a:endParaRPr lang="ru-RU" sz="9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МБОУ «Перегребинская СОШ»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БАЗОВЫЙ</a:t>
                      </a:r>
                      <a:endParaRPr lang="ru-RU" sz="105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30592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</a:t>
                      </a:r>
                      <a:endParaRPr lang="ru-RU" sz="9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D7D31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МБОУ «Приобская НОШ»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БАЗОВЫЙ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2526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</a:t>
                      </a:r>
                      <a:endParaRPr lang="ru-RU" sz="9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D7D31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МБОУ «Приобская СОШ»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СРЕДНИЙ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88415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</a:t>
                      </a:r>
                      <a:endParaRPr lang="ru-RU" sz="9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D7D31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МБОУ «Сергинская СОШ им. Н.И. Сирина»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СРЕДНИЙ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88415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</a:t>
                      </a:r>
                      <a:endParaRPr lang="ru-RU" sz="9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D7D31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МБОУ «Талинская СОШ»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СРЕДНИЙ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88415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</a:t>
                      </a:r>
                      <a:endParaRPr lang="ru-RU" sz="9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D7D31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МБОУ «Унъюганская СОШ №1»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СРЕДНИЙ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12450"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</a:t>
                      </a:r>
                      <a:endParaRPr lang="ru-RU" sz="9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D7D31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МБОУ «Унъюганская СОШ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D7D31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им. Альшевского М.И.»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СРЕДНИЙ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88415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</a:t>
                      </a:r>
                      <a:endParaRPr lang="ru-RU" sz="9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D7D31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МБОУ «Чемашинская ООШ»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СРЕДНИЙ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88415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</a:t>
                      </a:r>
                      <a:endParaRPr lang="ru-RU" sz="9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D7D31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МБОУ «Шеркальская СОШ»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СРЕДНИЙ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0571" y="-175960"/>
            <a:ext cx="1293925" cy="1229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72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4" descr="Изображение выглядит как прямоугольный&#10;&#10;Автоматически созданное описание">
            <a:extLst>
              <a:ext uri="{FF2B5EF4-FFF2-40B4-BE49-F238E27FC236}">
                <a16:creationId xmlns:a16="http://schemas.microsoft.com/office/drawing/2014/main" xmlns="" id="{885E97A5-BD90-58EC-5C8F-08C8C255F7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412"/>
            <a:ext cx="12192000" cy="997838"/>
          </a:xfr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89E2717B-5241-914C-6D16-6C52A1B15AC0}"/>
              </a:ext>
            </a:extLst>
          </p:cNvPr>
          <p:cNvSpPr txBox="1">
            <a:spLocks/>
          </p:cNvSpPr>
          <p:nvPr/>
        </p:nvSpPr>
        <p:spPr>
          <a:xfrm>
            <a:off x="281395" y="692331"/>
            <a:ext cx="9548268" cy="72281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dirty="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xmlns="" id="{0AA33902-83EE-43E5-81E4-9CE281CFF68B}"/>
              </a:ext>
            </a:extLst>
          </p:cNvPr>
          <p:cNvSpPr txBox="1">
            <a:spLocks/>
          </p:cNvSpPr>
          <p:nvPr/>
        </p:nvSpPr>
        <p:spPr>
          <a:xfrm>
            <a:off x="197243" y="833826"/>
            <a:ext cx="10342490" cy="5518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3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ИТОГИ МОНИТОРИНГА «УЧАСТИЕ ШКОЛ ОКТЯБРЬСКОГО РАЙОНА</a:t>
            </a:r>
          </a:p>
          <a:p>
            <a:pPr algn="l"/>
            <a:r>
              <a:rPr lang="ru-RU" sz="23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ПРОЕКТЕ «ШКОЛА МИНПРОСВЕЩЕНИЯ РОССИИ</a:t>
            </a:r>
            <a:endParaRPr lang="ru-RU" sz="23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l"/>
            <a:endParaRPr lang="ru-RU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6364515"/>
              </p:ext>
            </p:extLst>
          </p:nvPr>
        </p:nvGraphicFramePr>
        <p:xfrm>
          <a:off x="197243" y="1246847"/>
          <a:ext cx="10118851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8504"/>
                <a:gridCol w="3283908"/>
                <a:gridCol w="1477673"/>
                <a:gridCol w="1639491"/>
                <a:gridCol w="1396538"/>
                <a:gridCol w="1532737"/>
              </a:tblGrid>
              <a:tr h="512315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  <a:endParaRPr lang="ru-RU" sz="1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организации</a:t>
                      </a:r>
                      <a:endParaRPr lang="ru-RU" sz="1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Нормативное</a:t>
                      </a:r>
                      <a:r>
                        <a:rPr lang="ru-RU" sz="10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сопровождение </a:t>
                      </a:r>
                    </a:p>
                    <a:p>
                      <a:pPr algn="ctr"/>
                      <a:r>
                        <a:rPr lang="ru-RU" sz="1000" b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62,5</a:t>
                      </a:r>
                      <a:endParaRPr lang="ru-RU" sz="1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Информационное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Сопровождение 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88,9</a:t>
                      </a:r>
                      <a:endParaRPr lang="ru-RU" sz="1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Методическое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Сопровождение </a:t>
                      </a:r>
                      <a:endParaRPr lang="ru-RU" sz="10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0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51,39</a:t>
                      </a:r>
                      <a:endParaRPr lang="ru-RU" sz="1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Общий %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готовности ОО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67,6</a:t>
                      </a:r>
                      <a:endParaRPr lang="ru-RU" sz="1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5656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МБОУ</a:t>
                      </a:r>
                      <a:r>
                        <a:rPr lang="ru-RU" sz="10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«Андринская СОШ»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75%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Вкладка есть на сайте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15%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45%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656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D7D31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МБОУ «Большеатлымская СОШ»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15%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Вкладка есть на сайте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15%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5656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D7D31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МБОУ «Большелеушинская СОШ»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D7D31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67%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Вкладка есть на сайте 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15%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41%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656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МБОУ «Каменная СОШ»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85%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Вкладка есть на сайте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D7D31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70%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25656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D7D31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МБОУ «Карымкарская СОШ»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D7D31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25%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Вкладка есть на сайте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58%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41,5%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656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D7D31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МБОУ «Комсомольская ООШ»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D7D31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Вкладка есть на сайте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58%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61,5%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5656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МБОУ «Малоатлымская СОШ»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95%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Вкладка есть на сайте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D7D31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85%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D7D31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90%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22505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D7D31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МБОУ «Нижненарыкарская СОШ»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65%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Вкладка есть на сайте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55%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60%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5656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D7D31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МБОУ «Октябрьская СОШ им. Н.В. Архангельского»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Вкладки нет на сайте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656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МБОУ «Перегребинская СОШ»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95%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Вкладка есть на сайте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D7D31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97,5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5656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D7D31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МБОУ «Приобская НОШ»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65%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Вкладка есть на сайте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45%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55%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656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D7D31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МБОУ «Приобская СОШ»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50%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Вкладка есть на сайте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58%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54%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5656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D7D31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МБОУ «Сергинская СОШ им. Н.И. Сирина»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55%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Вкладка есть на сайте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48%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51,5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656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МБОУ «Талинская СОШ»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92%</a:t>
                      </a:r>
                      <a:endParaRPr lang="ru-RU" sz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Вкладка есть на сайте</a:t>
                      </a:r>
                      <a:endParaRPr lang="ru-RU" sz="9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75%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83,5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25656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</a:t>
                      </a:r>
                      <a:endParaRPr lang="ru-RU" sz="10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МБОУ «Унъюганская СОШ №1»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92%</a:t>
                      </a:r>
                      <a:endParaRPr lang="ru-RU" sz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Вкладка есть на сайте</a:t>
                      </a:r>
                      <a:endParaRPr lang="ru-RU" sz="9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85%</a:t>
                      </a:r>
                      <a:endParaRPr lang="ru-RU" sz="12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88,5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25656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D7D31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МБОУ «Унъюганская СОШ им. Альшевского М.И.»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D7D31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95%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D7D31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D7D31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Вкладка есть на сайте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D7D31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D7D31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97,5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5656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D7D31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МБОУ «Чемашинская ООШ»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65%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Вкладка есть на сайте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15%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40%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656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D7D31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МБОУ «Шеркальская СОШ»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Вкладки нет на сайте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58%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41,5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Рисунок 9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71D603F6-132F-4A62-AEF1-90F8D311AB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7374" y="26914"/>
            <a:ext cx="1984385" cy="216562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8075" y="1053737"/>
            <a:ext cx="1293925" cy="1229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03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4" descr="Изображение выглядит как прямоугольный&#10;&#10;Автоматически созданное описание">
            <a:extLst>
              <a:ext uri="{FF2B5EF4-FFF2-40B4-BE49-F238E27FC236}">
                <a16:creationId xmlns:a16="http://schemas.microsoft.com/office/drawing/2014/main" xmlns="" id="{885E97A5-BD90-58EC-5C8F-08C8C255F7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4300"/>
            <a:ext cx="12192000" cy="870858"/>
          </a:xfrm>
        </p:spPr>
      </p:pic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2B4CEA81-303F-51A2-3472-FA96BA3688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081" y="294811"/>
            <a:ext cx="1984385" cy="2165629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89E2717B-5241-914C-6D16-6C52A1B15AC0}"/>
              </a:ext>
            </a:extLst>
          </p:cNvPr>
          <p:cNvSpPr txBox="1">
            <a:spLocks/>
          </p:cNvSpPr>
          <p:nvPr/>
        </p:nvSpPr>
        <p:spPr>
          <a:xfrm>
            <a:off x="281395" y="692331"/>
            <a:ext cx="9548268" cy="72281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dirty="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xmlns="" id="{0AA33902-83EE-43E5-81E4-9CE281CFF68B}"/>
              </a:ext>
            </a:extLst>
          </p:cNvPr>
          <p:cNvSpPr txBox="1">
            <a:spLocks/>
          </p:cNvSpPr>
          <p:nvPr/>
        </p:nvSpPr>
        <p:spPr>
          <a:xfrm>
            <a:off x="197243" y="833826"/>
            <a:ext cx="10342490" cy="5518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КРИТЕРИИ И ПОКАЗАТЕЛИ ВХОЖДЕНИЯ В ПРОЕКТ</a:t>
            </a:r>
            <a:endParaRPr lang="ru-RU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4285" y="1232025"/>
            <a:ext cx="1293925" cy="122969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840012" y="1678829"/>
            <a:ext cx="3773978" cy="6756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Информационное сопровождение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Прямая со стрелкой 9"/>
          <p:cNvCxnSpPr>
            <a:stCxn id="8" idx="2"/>
          </p:cNvCxnSpPr>
          <p:nvPr/>
        </p:nvCxnSpPr>
        <p:spPr>
          <a:xfrm>
            <a:off x="5727001" y="2354454"/>
            <a:ext cx="0" cy="757163"/>
          </a:xfrm>
          <a:prstGeom prst="straightConnector1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8205383" y="2563659"/>
            <a:ext cx="8313" cy="255527"/>
          </a:xfrm>
          <a:prstGeom prst="straightConnector1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10795698" y="2518782"/>
            <a:ext cx="8313" cy="255527"/>
          </a:xfrm>
          <a:prstGeom prst="straightConnector1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3364753" y="2577965"/>
            <a:ext cx="8313" cy="255527"/>
          </a:xfrm>
          <a:prstGeom prst="straightConnector1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1215159" y="2515574"/>
            <a:ext cx="8313" cy="255527"/>
          </a:xfrm>
          <a:prstGeom prst="straightConnector1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1223472" y="2518782"/>
            <a:ext cx="9561024" cy="8313"/>
          </a:xfrm>
          <a:prstGeom prst="line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294025" y="2782923"/>
            <a:ext cx="1939637" cy="90410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 раздел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сайте ОО</a:t>
            </a:r>
            <a:endParaRPr lang="ru-RU" sz="14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386037" y="2819149"/>
            <a:ext cx="1939637" cy="109724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Наличие целей, задач и миссии проекта</a:t>
            </a:r>
            <a:endParaRPr lang="ru-RU" sz="14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494481" y="2782923"/>
            <a:ext cx="2465039" cy="11761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Наличие нормативных документов (федеральный, региональный, муниципальный уровни)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7052921" y="2801693"/>
            <a:ext cx="2378856" cy="11617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Размещены локальные акты ОО</a:t>
            </a:r>
            <a:endParaRPr lang="ru-RU" sz="1400" dirty="0">
              <a:solidFill>
                <a:srgbClr val="ED7D31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9553569" y="3009957"/>
            <a:ext cx="2378856" cy="93469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1" name="Таблица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5770412"/>
              </p:ext>
            </p:extLst>
          </p:nvPr>
        </p:nvGraphicFramePr>
        <p:xfrm>
          <a:off x="298465" y="4083246"/>
          <a:ext cx="11595069" cy="26379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5023">
                  <a:extLst>
                    <a:ext uri="{9D8B030D-6E8A-4147-A177-3AD203B41FA5}">
                      <a16:colId xmlns:a16="http://schemas.microsoft.com/office/drawing/2014/main" xmlns="" val="2687864147"/>
                    </a:ext>
                  </a:extLst>
                </a:gridCol>
                <a:gridCol w="4606882">
                  <a:extLst>
                    <a:ext uri="{9D8B030D-6E8A-4147-A177-3AD203B41FA5}">
                      <a16:colId xmlns:a16="http://schemas.microsoft.com/office/drawing/2014/main" xmlns="" val="3591439469"/>
                    </a:ext>
                  </a:extLst>
                </a:gridCol>
                <a:gridCol w="3123164">
                  <a:extLst>
                    <a:ext uri="{9D8B030D-6E8A-4147-A177-3AD203B41FA5}">
                      <a16:colId xmlns:a16="http://schemas.microsoft.com/office/drawing/2014/main" xmlns="" val="708217975"/>
                    </a:ext>
                  </a:extLst>
                </a:gridCol>
              </a:tblGrid>
              <a:tr h="382385"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НОРМАТИВНОЕ СОПРОВОЖДЕНИЕ: ЛОКАЛЬНЫЕ</a:t>
                      </a:r>
                      <a:r>
                        <a:rPr lang="ru-RU" sz="16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НОРМАТИВНЫЕ АКТЫ ОО</a:t>
                      </a:r>
                      <a:endPara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CD8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91221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D7D31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Приказ «О проведении самодиагностики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D7D31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рамках проекта «Школа Минпросвещения России»</a:t>
                      </a:r>
                      <a:endParaRPr kumimoji="0" lang="ru-RU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D7D31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D7D31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Приказ «Об утверждении Плана мероприятий («дорожной карты») по апробации и внедрению проекта «Школа Минпросвещения России» (Учесть достижение показателей)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D7D31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Справка об итогах самодиагностики (наименование ОО)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D7D31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Разработка (презентация) перспективного профиля образовательной организации</a:t>
                      </a:r>
                      <a:endParaRPr kumimoji="0" lang="ru-RU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D7D31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endParaRPr kumimoji="0" lang="ru-RU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ED7D31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66002406"/>
                  </a:ext>
                </a:extLst>
              </a:tr>
              <a:tr h="3344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D7D31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Приказ «О внедрении проекта «Школа Минпросвещения России» в … (наименование ОО)» (закрепление ответственных по направлениям проекта)</a:t>
                      </a:r>
                      <a:endParaRPr kumimoji="0" lang="ru-RU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D7D31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D7D31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Приказ «Об утверждении рабочей группы (комиссии) о разработке Проекта программы развития ОО»</a:t>
                      </a:r>
                      <a:endParaRPr kumimoji="0" lang="ru-R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ED7D31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ru-RU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D7D31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ru-RU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65502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D7D31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Приказ «Об утверждении состава рабочей группы для проведения самодиагностики»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D7D31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Приказ «Об утверждении программы развития… (наименование ОО»)</a:t>
                      </a:r>
                      <a:endParaRPr kumimoji="0" lang="ru-RU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D7D31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ru-RU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30936615"/>
                  </a:ext>
                </a:extLst>
              </a:tr>
            </a:tbl>
          </a:graphicData>
        </a:graphic>
      </p:graphicFrame>
      <p:sp>
        <p:nvSpPr>
          <p:cNvPr id="29" name="Прямоугольник 28"/>
          <p:cNvSpPr/>
          <p:nvPr/>
        </p:nvSpPr>
        <p:spPr>
          <a:xfrm>
            <a:off x="9553569" y="2782923"/>
            <a:ext cx="2378856" cy="11617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Размещена информация о проекте для </a:t>
            </a:r>
            <a:r>
              <a:rPr lang="ru-RU" sz="1400" dirty="0" smtClean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родителей, обучающихся и т.д.</a:t>
            </a:r>
            <a:endParaRPr lang="ru-RU" sz="1400" dirty="0">
              <a:solidFill>
                <a:srgbClr val="ED7D31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776" y="1230743"/>
            <a:ext cx="1293925" cy="1229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56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4" descr="Изображение выглядит как прямоугольный&#10;&#10;Автоматически созданное описание">
            <a:extLst>
              <a:ext uri="{FF2B5EF4-FFF2-40B4-BE49-F238E27FC236}">
                <a16:creationId xmlns:a16="http://schemas.microsoft.com/office/drawing/2014/main" xmlns="" id="{885E97A5-BD90-58EC-5C8F-08C8C255F7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09"/>
            <a:ext cx="12192000" cy="870858"/>
          </a:xfrm>
        </p:spPr>
      </p:pic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2B4CEA81-303F-51A2-3472-FA96BA3688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306" y="223610"/>
            <a:ext cx="1984385" cy="2165629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89E2717B-5241-914C-6D16-6C52A1B15AC0}"/>
              </a:ext>
            </a:extLst>
          </p:cNvPr>
          <p:cNvSpPr txBox="1">
            <a:spLocks/>
          </p:cNvSpPr>
          <p:nvPr/>
        </p:nvSpPr>
        <p:spPr>
          <a:xfrm>
            <a:off x="281395" y="692331"/>
            <a:ext cx="9548268" cy="7228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МЕТОДИЧЕСКОЕ СОПРОВОЖДЕНИЕ ПРОЕКТА</a:t>
            </a: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xmlns="" id="{F928AE58-23DB-8B90-D197-A54900746B75}"/>
              </a:ext>
            </a:extLst>
          </p:cNvPr>
          <p:cNvSpPr/>
          <p:nvPr/>
        </p:nvSpPr>
        <p:spPr>
          <a:xfrm>
            <a:off x="10919871" y="1306424"/>
            <a:ext cx="894177" cy="87085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7" name="Picture 2" descr="Z:\Пригласительные, открытки, логотипы\Логотипы\Разное\Безимени-1.tif">
            <a:extLst>
              <a:ext uri="{FF2B5EF4-FFF2-40B4-BE49-F238E27FC236}">
                <a16:creationId xmlns:a16="http://schemas.microsoft.com/office/drawing/2014/main" xmlns="" id="{665990EB-128A-A171-A738-BBC4487B1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87163" y="1459806"/>
            <a:ext cx="712900" cy="717476"/>
          </a:xfrm>
          <a:prstGeom prst="rect">
            <a:avLst/>
          </a:prstGeom>
          <a:noFill/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920" y="1236618"/>
            <a:ext cx="1293925" cy="1229697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4673600" y="2037645"/>
            <a:ext cx="5833534" cy="94708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AF8C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«Об утверждении планов работы школьных учебно-методических объединений»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732867" y="3322127"/>
            <a:ext cx="5833534" cy="94708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AF8C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Программы: «Клуб наставников и наставляемых»; «Школа молодого педагога»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703233" y="4624688"/>
            <a:ext cx="5892801" cy="94708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AF8C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Месячник школьных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наук</a:t>
            </a:r>
          </a:p>
          <a:p>
            <a:pPr lvl="0"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График курсов повышения квалификации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596890" y="1961526"/>
            <a:ext cx="1232747" cy="1099318"/>
          </a:xfrm>
          <a:prstGeom prst="ellipse">
            <a:avLst/>
          </a:prstGeom>
          <a:solidFill>
            <a:srgbClr val="E1CD86"/>
          </a:solidFill>
          <a:ln>
            <a:solidFill>
              <a:srgbClr val="E1CD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atin typeface="Trebuchet MS" panose="020B0603020202020204" pitchFamily="34" charset="0"/>
              </a:rPr>
              <a:t>1</a:t>
            </a:r>
            <a:endParaRPr lang="ru-RU" sz="6000" b="1" dirty="0">
              <a:latin typeface="Trebuchet MS" panose="020B0603020202020204" pitchFamily="34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3596889" y="3260200"/>
            <a:ext cx="1232747" cy="1099318"/>
          </a:xfrm>
          <a:prstGeom prst="ellipse">
            <a:avLst/>
          </a:prstGeom>
          <a:solidFill>
            <a:srgbClr val="E1CD86"/>
          </a:solidFill>
          <a:ln>
            <a:solidFill>
              <a:srgbClr val="E1CD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atin typeface="Trebuchet MS" panose="020B0603020202020204" pitchFamily="34" charset="0"/>
              </a:rPr>
              <a:t>2</a:t>
            </a:r>
            <a:endParaRPr lang="ru-RU" sz="6000" b="1" dirty="0">
              <a:latin typeface="Trebuchet MS" panose="020B0603020202020204" pitchFamily="34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3596889" y="4558874"/>
            <a:ext cx="1232747" cy="1099318"/>
          </a:xfrm>
          <a:prstGeom prst="ellipse">
            <a:avLst/>
          </a:prstGeom>
          <a:solidFill>
            <a:srgbClr val="E1CD86"/>
          </a:solidFill>
          <a:ln>
            <a:solidFill>
              <a:srgbClr val="E1CD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atin typeface="Trebuchet MS" panose="020B0603020202020204" pitchFamily="34" charset="0"/>
              </a:rPr>
              <a:t>3</a:t>
            </a:r>
            <a:endParaRPr lang="ru-RU" sz="6000" b="1" dirty="0">
              <a:latin typeface="Trebuchet MS" panose="020B0603020202020204" pitchFamily="34" charset="0"/>
            </a:endParaRPr>
          </a:p>
        </p:txBody>
      </p:sp>
      <p:pic>
        <p:nvPicPr>
          <p:cNvPr id="1026" name="Picture 2" descr="https://sun9-9.userapi.com/impg/w1uBU9fIWZcfKSIIomLRyaApwg60RYxMkP2Qng/4U4ewxkT18E.jpg?size=584x670&amp;quality=95&amp;sign=5556aceb2349e075480a6be677dda894&amp;c_uniq_tag=V9CttF7q2YUKN-sAlYaUgYsbCnbjU-T7OVMILNlsQpM&amp;type=albu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21" y="1961526"/>
            <a:ext cx="3306583" cy="3793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31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3741</TotalTime>
  <Words>1391</Words>
  <Application>Microsoft Office PowerPoint</Application>
  <PresentationFormat>Широкоэкранный</PresentationFormat>
  <Paragraphs>466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Trebuchet MS</vt:lpstr>
      <vt:lpstr>Wingdings</vt:lpstr>
      <vt:lpstr>Тема Office</vt:lpstr>
      <vt:lpstr>Заседание муниципального общественного совета  по развитию образования в Октябрьском районе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Ботова Анна Викторовна</dc:creator>
  <cp:lastModifiedBy>User</cp:lastModifiedBy>
  <cp:revision>422</cp:revision>
  <cp:lastPrinted>2023-07-12T12:50:19Z</cp:lastPrinted>
  <dcterms:created xsi:type="dcterms:W3CDTF">2023-03-23T08:12:55Z</dcterms:created>
  <dcterms:modified xsi:type="dcterms:W3CDTF">2023-10-27T05:05:59Z</dcterms:modified>
</cp:coreProperties>
</file>